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89" r:id="rId9"/>
    <p:sldId id="269" r:id="rId10"/>
    <p:sldId id="288" r:id="rId11"/>
    <p:sldId id="272" r:id="rId12"/>
    <p:sldId id="274" r:id="rId13"/>
    <p:sldId id="276" r:id="rId14"/>
    <p:sldId id="277" r:id="rId15"/>
    <p:sldId id="278" r:id="rId16"/>
    <p:sldId id="279" r:id="rId17"/>
    <p:sldId id="281" r:id="rId18"/>
    <p:sldId id="283" r:id="rId19"/>
    <p:sldId id="285" r:id="rId20"/>
    <p:sldId id="290" r:id="rId21"/>
    <p:sldId id="286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E1A"/>
    <a:srgbClr val="2C4390"/>
    <a:srgbClr val="EAB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20"/>
    <p:restoredTop sz="95673"/>
  </p:normalViewPr>
  <p:slideViewPr>
    <p:cSldViewPr snapToGrid="0" snapToObjects="1">
      <p:cViewPr varScale="1">
        <p:scale>
          <a:sx n="78" d="100"/>
          <a:sy n="78" d="100"/>
        </p:scale>
        <p:origin x="-58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DF0DF-7EA3-4E4B-A6AC-7AF9C0C63147}" type="datetimeFigureOut">
              <a:rPr lang="de-DE" smtClean="0"/>
              <a:t>17.12.2015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CFAF9-83C3-478E-B7AE-470F274D92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273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CFAF9-83C3-478E-B7AE-470F274D92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517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971676"/>
            <a:ext cx="91440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3" name="Rechteck 12"/>
          <p:cNvSpPr>
            <a:spLocks noChangeArrowheads="1"/>
          </p:cNvSpPr>
          <p:nvPr userDrawn="1"/>
        </p:nvSpPr>
        <p:spPr bwMode="auto">
          <a:xfrm>
            <a:off x="-2373380" y="887124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373380" y="887124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04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1494" y="2312989"/>
            <a:ext cx="7425929" cy="4103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456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1494" y="2312988"/>
            <a:ext cx="5020727" cy="31840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5"/>
            <a:ext cx="7425929" cy="609166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9033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1494" y="2312989"/>
            <a:ext cx="3618310" cy="4103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04110" y="2312989"/>
            <a:ext cx="3643313" cy="4103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42F9507A-9B00-534F-B71B-EAA7F2A250A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132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ohne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1494" y="1304926"/>
            <a:ext cx="3618310" cy="5111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04110" y="1304927"/>
            <a:ext cx="3643313" cy="511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1494" y="2312989"/>
            <a:ext cx="3618310" cy="3945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1494" y="2861954"/>
            <a:ext cx="3618310" cy="33277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4"/>
          </p:nvPr>
        </p:nvSpPr>
        <p:spPr>
          <a:xfrm>
            <a:off x="4301729" y="2312989"/>
            <a:ext cx="3645694" cy="3945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Inhaltsplatzhalter 3"/>
          <p:cNvSpPr>
            <a:spLocks noGrp="1"/>
          </p:cNvSpPr>
          <p:nvPr>
            <p:ph sz="half" idx="15"/>
          </p:nvPr>
        </p:nvSpPr>
        <p:spPr>
          <a:xfrm>
            <a:off x="4301729" y="2861954"/>
            <a:ext cx="3645694" cy="33277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ohne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1494" y="1304925"/>
            <a:ext cx="3618310" cy="3945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1494" y="1888177"/>
            <a:ext cx="3618310" cy="4301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4"/>
          </p:nvPr>
        </p:nvSpPr>
        <p:spPr>
          <a:xfrm>
            <a:off x="4301729" y="1304925"/>
            <a:ext cx="3645694" cy="3945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Inhaltsplatzhalter 3"/>
          <p:cNvSpPr>
            <a:spLocks noGrp="1"/>
          </p:cNvSpPr>
          <p:nvPr>
            <p:ph sz="half" idx="15"/>
          </p:nvPr>
        </p:nvSpPr>
        <p:spPr>
          <a:xfrm>
            <a:off x="4301729" y="1888177"/>
            <a:ext cx="3645694" cy="4301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718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10591800" y="508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991433"/>
            <a:ext cx="9144000" cy="587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373380" y="887124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584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z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21494" y="1304925"/>
            <a:ext cx="7425929" cy="51117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352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4"/>
          </p:nvPr>
        </p:nvSpPr>
        <p:spPr>
          <a:xfrm>
            <a:off x="4301729" y="2312988"/>
            <a:ext cx="3645694" cy="410368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5"/>
          </p:nvPr>
        </p:nvSpPr>
        <p:spPr>
          <a:xfrm>
            <a:off x="521494" y="2312988"/>
            <a:ext cx="3618310" cy="410368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521494" y="1304926"/>
            <a:ext cx="3618310" cy="75565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4"/>
          </p:nvPr>
        </p:nvSpPr>
        <p:spPr>
          <a:xfrm>
            <a:off x="521494" y="2312989"/>
            <a:ext cx="3618310" cy="410368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5"/>
          </p:nvPr>
        </p:nvSpPr>
        <p:spPr>
          <a:xfrm>
            <a:off x="4301729" y="1304925"/>
            <a:ext cx="3645694" cy="51117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521494" y="2312989"/>
            <a:ext cx="7425929" cy="4103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521494" y="1304925"/>
            <a:ext cx="6639327" cy="51117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 rot="5400000">
            <a:off x="5102225" y="3577433"/>
            <a:ext cx="5111751" cy="566738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35035"/>
            <a:ext cx="9144000" cy="562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5" name="Textfeld 14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389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</p:spTree>
    <p:extLst>
      <p:ext uri="{BB962C8B-B14F-4D97-AF65-F5344CB8AC3E}">
        <p14:creationId xmlns:p14="http://schemas.microsoft.com/office/powerpoint/2010/main" val="333293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991433"/>
            <a:ext cx="9144000" cy="587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4913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5323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55699"/>
            <a:ext cx="9144000" cy="571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93371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48361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43000"/>
            <a:ext cx="9144000" cy="571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49828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1346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4" b="-573"/>
          <a:stretch/>
        </p:blipFill>
        <p:spPr bwMode="auto">
          <a:xfrm>
            <a:off x="1" y="1257300"/>
            <a:ext cx="9144000" cy="668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389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96005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55699"/>
            <a:ext cx="9144000" cy="571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3" name="Rechteck 12"/>
          <p:cNvSpPr>
            <a:spLocks noChangeArrowheads="1"/>
          </p:cNvSpPr>
          <p:nvPr userDrawn="1"/>
        </p:nvSpPr>
        <p:spPr bwMode="auto">
          <a:xfrm>
            <a:off x="-2373380" y="887124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01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4"/>
          <a:stretch/>
        </p:blipFill>
        <p:spPr bwMode="auto">
          <a:xfrm>
            <a:off x="0" y="1295401"/>
            <a:ext cx="9144000" cy="55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389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7" name="Textfeld 16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22757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389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9727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389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17293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71599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2775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60714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96925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28057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43000"/>
            <a:ext cx="9144000" cy="571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373380" y="887124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4" b="-573"/>
          <a:stretch/>
        </p:blipFill>
        <p:spPr bwMode="auto">
          <a:xfrm>
            <a:off x="1" y="1257300"/>
            <a:ext cx="9144000" cy="668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3" name="Rechteck 12"/>
          <p:cNvSpPr>
            <a:spLocks noChangeArrowheads="1"/>
          </p:cNvSpPr>
          <p:nvPr userDrawn="1"/>
        </p:nvSpPr>
        <p:spPr bwMode="auto">
          <a:xfrm>
            <a:off x="-2373380" y="887124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4"/>
          <a:stretch/>
        </p:blipFill>
        <p:spPr bwMode="auto">
          <a:xfrm>
            <a:off x="0" y="1295401"/>
            <a:ext cx="9144000" cy="5575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373380" y="887124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09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3" name="Rechteck 12"/>
          <p:cNvSpPr>
            <a:spLocks noChangeArrowheads="1"/>
          </p:cNvSpPr>
          <p:nvPr userDrawn="1"/>
        </p:nvSpPr>
        <p:spPr bwMode="auto">
          <a:xfrm>
            <a:off x="-2373380" y="887124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8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373380" y="887124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5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373380" y="887124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494" y="1304926"/>
            <a:ext cx="7425929" cy="7556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90310" y="6597651"/>
            <a:ext cx="730964" cy="260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9507A-9B00-534F-B71B-EAA7F2A250A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4572000" y="6597650"/>
            <a:ext cx="3348038" cy="260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0" y="882443"/>
            <a:ext cx="9144000" cy="0"/>
          </a:xfrm>
          <a:prstGeom prst="line">
            <a:avLst/>
          </a:prstGeom>
          <a:ln w="13970">
            <a:solidFill>
              <a:srgbClr val="4C4C4C">
                <a:alpha val="6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521494" y="2312989"/>
            <a:ext cx="742592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7758000" y="219600"/>
            <a:ext cx="1079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4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51" r:id="rId13"/>
    <p:sldLayoutId id="2147483652" r:id="rId14"/>
    <p:sldLayoutId id="2147483683" r:id="rId15"/>
    <p:sldLayoutId id="2147483653" r:id="rId16"/>
    <p:sldLayoutId id="2147483684" r:id="rId17"/>
    <p:sldLayoutId id="2147483654" r:id="rId18"/>
    <p:sldLayoutId id="2147483655" r:id="rId19"/>
    <p:sldLayoutId id="2147483682" r:id="rId20"/>
    <p:sldLayoutId id="2147483656" r:id="rId21"/>
    <p:sldLayoutId id="2147483657" r:id="rId22"/>
    <p:sldLayoutId id="2147483658" r:id="rId23"/>
    <p:sldLayoutId id="2147483659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40" userDrawn="1">
          <p15:clr>
            <a:srgbClr val="F26B43"/>
          </p15:clr>
        </p15:guide>
        <p15:guide id="2" orient="horz" pos="822">
          <p15:clr>
            <a:srgbClr val="F26B43"/>
          </p15:clr>
        </p15:guide>
        <p15:guide id="3" pos="5148" userDrawn="1">
          <p15:clr>
            <a:srgbClr val="F26B43"/>
          </p15:clr>
        </p15:guide>
        <p15:guide id="5" orient="horz" pos="1457">
          <p15:clr>
            <a:srgbClr val="F26B43"/>
          </p15:clr>
        </p15:guide>
        <p15:guide id="6" orient="horz" pos="1298">
          <p15:clr>
            <a:srgbClr val="F26B43"/>
          </p15:clr>
        </p15:guide>
        <p15:guide id="7" orient="horz" pos="4042">
          <p15:clr>
            <a:srgbClr val="F26B43"/>
          </p15:clr>
        </p15:guide>
        <p15:guide id="8" orient="horz" pos="4156">
          <p15:clr>
            <a:srgbClr val="F26B43"/>
          </p15:clr>
        </p15:guide>
        <p15:guide id="10" pos="49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Microsoft_Excel_97-2003_Worksheet1.xls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png"/><Relationship Id="rId4" Type="http://schemas.openxmlformats.org/officeDocument/2006/relationships/oleObject" Target="../embeddings/Microsoft_Excel_97-2003_Worksheet2.xls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png"/><Relationship Id="rId4" Type="http://schemas.openxmlformats.org/officeDocument/2006/relationships/oleObject" Target="../embeddings/Microsoft_Excel_97-2003_Worksheet3.xls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1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Stichpunkte zum Thema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Überschrift Thema</a:t>
            </a:r>
            <a:endParaRPr lang="de-DE" dirty="0"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 Skriptfolie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3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Hochschule Hof University of Applied Sciences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1994 Gründung </a:t>
            </a:r>
          </a:p>
          <a:p>
            <a:r>
              <a:rPr lang="de-DE" dirty="0"/>
              <a:t>Campus in Hof </a:t>
            </a:r>
            <a:r>
              <a:rPr lang="de-DE" dirty="0" smtClean="0"/>
              <a:t>&amp; </a:t>
            </a:r>
            <a:r>
              <a:rPr lang="de-DE" dirty="0" err="1" smtClean="0"/>
              <a:t>Münchberg</a:t>
            </a:r>
            <a:endParaRPr lang="de-DE" dirty="0"/>
          </a:p>
          <a:p>
            <a:r>
              <a:rPr lang="de-DE" dirty="0"/>
              <a:t>3 Fakultäten</a:t>
            </a:r>
          </a:p>
          <a:p>
            <a:r>
              <a:rPr lang="de-DE" dirty="0"/>
              <a:t>29 Bachelor und Master</a:t>
            </a:r>
            <a:br>
              <a:rPr lang="de-DE" dirty="0"/>
            </a:br>
            <a:r>
              <a:rPr lang="de-DE" dirty="0"/>
              <a:t>Studiengänge </a:t>
            </a:r>
          </a:p>
          <a:p>
            <a:r>
              <a:rPr lang="de-DE" dirty="0"/>
              <a:t>Rund 3700 Studierende*</a:t>
            </a:r>
          </a:p>
          <a:p>
            <a:r>
              <a:rPr lang="de-DE" dirty="0"/>
              <a:t>Verhältnis </a:t>
            </a:r>
            <a:r>
              <a:rPr lang="de-DE" dirty="0" smtClean="0"/>
              <a:t>Professoren / Studierende </a:t>
            </a:r>
            <a:r>
              <a:rPr lang="de-DE" dirty="0"/>
              <a:t>rund </a:t>
            </a:r>
            <a:r>
              <a:rPr lang="de-DE" dirty="0" smtClean="0"/>
              <a:t>1:36</a:t>
            </a:r>
            <a:br>
              <a:rPr lang="de-DE" dirty="0" smtClean="0"/>
            </a:br>
            <a:endParaRPr lang="de-DE" dirty="0"/>
          </a:p>
          <a:p>
            <a:pPr marL="0" indent="0">
              <a:buNone/>
            </a:pPr>
            <a:r>
              <a:rPr lang="de-DE" sz="1000" dirty="0"/>
              <a:t>*WS 2014/2015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6354" y="2312988"/>
            <a:ext cx="2998030" cy="4103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20469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Hochschule Hof University of Applied Sciences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906" y="2312988"/>
            <a:ext cx="2998676" cy="4103687"/>
          </a:xfrm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1994 Gründung </a:t>
            </a:r>
          </a:p>
          <a:p>
            <a:r>
              <a:rPr lang="de-DE" dirty="0"/>
              <a:t>Campus in Hof </a:t>
            </a:r>
            <a:r>
              <a:rPr lang="de-DE" dirty="0" smtClean="0"/>
              <a:t>&amp; </a:t>
            </a:r>
            <a:r>
              <a:rPr lang="de-DE" dirty="0" err="1" smtClean="0"/>
              <a:t>Münchberg</a:t>
            </a:r>
            <a:endParaRPr lang="de-DE" dirty="0"/>
          </a:p>
          <a:p>
            <a:r>
              <a:rPr lang="de-DE" dirty="0"/>
              <a:t>3 Fakultäten</a:t>
            </a:r>
          </a:p>
          <a:p>
            <a:r>
              <a:rPr lang="de-DE" dirty="0"/>
              <a:t>29 Bachelor und Master</a:t>
            </a:r>
            <a:br>
              <a:rPr lang="de-DE" dirty="0"/>
            </a:br>
            <a:r>
              <a:rPr lang="de-DE" dirty="0"/>
              <a:t>Studiengänge </a:t>
            </a:r>
          </a:p>
          <a:p>
            <a:r>
              <a:rPr lang="de-DE" dirty="0"/>
              <a:t>Rund 3700 Studierende*</a:t>
            </a:r>
          </a:p>
          <a:p>
            <a:r>
              <a:rPr lang="de-DE" dirty="0"/>
              <a:t>Verhältnis </a:t>
            </a:r>
            <a:r>
              <a:rPr lang="de-DE" dirty="0" smtClean="0"/>
              <a:t>Professoren / Studierende </a:t>
            </a:r>
            <a:r>
              <a:rPr lang="de-DE" dirty="0"/>
              <a:t>rund 1:36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sz="1000" dirty="0"/>
              <a:t>*WS </a:t>
            </a:r>
            <a:r>
              <a:rPr lang="de-DE" sz="1000" dirty="0" smtClean="0"/>
              <a:t>2014/2015</a:t>
            </a:r>
            <a:endParaRPr lang="de-DE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37306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 des Maschinenbaustudiums</a:t>
            </a:r>
            <a:endParaRPr lang="de-DE" dirty="0"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</p:nvPr>
        </p:nvGraphicFramePr>
        <p:xfrm>
          <a:off x="522288" y="2363071"/>
          <a:ext cx="7424737" cy="400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r:id="rId4" imgW="8602202" imgH="4639458" progId="Excel.Chart.8">
                  <p:embed/>
                </p:oleObj>
              </mc:Choice>
              <mc:Fallback>
                <p:oleObj r:id="rId4" imgW="8602202" imgH="4639458" progId="Excel.Chart.8">
                  <p:embed/>
                  <p:pic>
                    <p:nvPicPr>
                      <p:cNvPr id="0" name="Diagrammplatzhalter 5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2363071"/>
                        <a:ext cx="7424737" cy="4003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01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des Maschinenbaustudiums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</p:nvPr>
        </p:nvGraphicFramePr>
        <p:xfrm>
          <a:off x="522288" y="2363071"/>
          <a:ext cx="7424737" cy="400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r:id="rId4" imgW="8602202" imgH="4639458" progId="Excel.Chart.8">
                  <p:embed/>
                </p:oleObj>
              </mc:Choice>
              <mc:Fallback>
                <p:oleObj r:id="rId4" imgW="8602202" imgH="4639458" progId="Excel.Chart.8">
                  <p:embed/>
                  <p:pic>
                    <p:nvPicPr>
                      <p:cNvPr id="0" name="Diagrammplatzhalter 5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2363071"/>
                        <a:ext cx="7424737" cy="4003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93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Studentenzahlen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</p:nvPr>
        </p:nvGraphicFramePr>
        <p:xfrm>
          <a:off x="522288" y="2363071"/>
          <a:ext cx="7424737" cy="400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r:id="rId4" imgW="8602202" imgH="4639458" progId="Excel.Chart.8">
                  <p:embed/>
                </p:oleObj>
              </mc:Choice>
              <mc:Fallback>
                <p:oleObj r:id="rId4" imgW="8602202" imgH="4639458" progId="Excel.Chart.8">
                  <p:embed/>
                  <p:pic>
                    <p:nvPicPr>
                      <p:cNvPr id="0" name="Diagrammplatzhalter 5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2363071"/>
                        <a:ext cx="7424737" cy="4003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35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des Maschinenbaustudiums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149388"/>
              </p:ext>
            </p:extLst>
          </p:nvPr>
        </p:nvGraphicFramePr>
        <p:xfrm>
          <a:off x="522288" y="2312988"/>
          <a:ext cx="742473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440"/>
                <a:gridCol w="1342417"/>
                <a:gridCol w="1410510"/>
                <a:gridCol w="1468877"/>
                <a:gridCol w="1429491"/>
              </a:tblGrid>
              <a:tr h="370840">
                <a:tc>
                  <a:txBody>
                    <a:bodyPr/>
                    <a:lstStyle/>
                    <a:p>
                      <a:endParaRPr lang="de-DE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WT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Wing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Mathe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Physik/Technik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Informatik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Chemie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BWL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MB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UT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AWPF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95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Hochschule Hof dual Kombinationsmöglichkeiten</a:t>
            </a:r>
            <a:br>
              <a:rPr lang="de-DE" dirty="0"/>
            </a:br>
            <a:endParaRPr lang="de-DE" dirty="0"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pic>
        <p:nvPicPr>
          <p:cNvPr id="7" name="Bildplatzhalter 8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288" y="2382775"/>
            <a:ext cx="7424737" cy="3964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1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pic>
        <p:nvPicPr>
          <p:cNvPr id="7" name="Bildplatzhalter 11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288" y="1384711"/>
            <a:ext cx="3617912" cy="495217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platzhalter 12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3713" y="1368007"/>
            <a:ext cx="3643312" cy="498558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Das </a:t>
            </a:r>
            <a:r>
              <a:rPr lang="de-DE" sz="1600" b="1" dirty="0"/>
              <a:t>Bayerisch-Indische Zentrum für Wirtschaft und Hochschulen (BayIND)</a:t>
            </a:r>
            <a:r>
              <a:rPr lang="de-DE" sz="1600" dirty="0"/>
              <a:t> fördert und koordiniert die wissenschaftliche Zusammenarbeit zwischen Bayern und Indien.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Schwerpunkt Hochschulbereich: </a:t>
            </a:r>
            <a:r>
              <a:rPr lang="de-DE" sz="1600" dirty="0"/>
              <a:t>Unterstützung z.B. bei Fragen zu Stipendien, Praktika- oder Studienplätzen, Kooperationspartnern oder Mobilitätshilfen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Schwerpunkt Wirtschaft: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 smtClean="0"/>
              <a:t>Unterstützung </a:t>
            </a:r>
            <a:r>
              <a:rPr lang="de-DE" sz="1600" dirty="0"/>
              <a:t>z. B. bei grundlegenden Fragen zu Indien und zu Interkulturellem, bei Marktstudien und Recherchen und bei der Suche nach Praktikanten oder Young Professionals mit Indienerfahrung.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Bildplatzhalter 6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288" y="1385386"/>
            <a:ext cx="3617912" cy="49508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435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0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Kontakt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smtClean="0"/>
              <a:t>Prof. Dr. Richard Göbel</a:t>
            </a:r>
          </a:p>
          <a:p>
            <a:pPr marL="0" indent="0">
              <a:buNone/>
            </a:pPr>
            <a:r>
              <a:rPr lang="de-DE" dirty="0" smtClean="0"/>
              <a:t>Wissenschaftlicher Leiter</a:t>
            </a:r>
            <a:br>
              <a:rPr lang="de-DE" dirty="0" smtClean="0"/>
            </a:br>
            <a:r>
              <a:rPr lang="de-DE" dirty="0" smtClean="0"/>
              <a:t>Institut für Informationssysteme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Phone 	+49 9281 409-4810</a:t>
            </a:r>
            <a:br>
              <a:rPr lang="de-DE" dirty="0" smtClean="0"/>
            </a:br>
            <a:r>
              <a:rPr lang="de-DE" dirty="0" smtClean="0"/>
              <a:t>Fax	+49 9281 409-554810</a:t>
            </a:r>
            <a:br>
              <a:rPr lang="de-DE" dirty="0" smtClean="0"/>
            </a:br>
            <a:r>
              <a:rPr lang="de-DE" dirty="0" smtClean="0"/>
              <a:t>Raum	G101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</a:t>
            </a:r>
            <a:r>
              <a:rPr lang="de-DE" dirty="0" smtClean="0"/>
              <a:t>ichard.goebel@iisys.de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Picture 2" descr="V:\Hochschulkommunikation_Mediendesign\Studiengangflyer\_Import\Vorläufig_Foto_richard-goebel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230" y="1304925"/>
            <a:ext cx="3400277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77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Dank!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Beispielpräsentation v1.0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1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36600" y="1771650"/>
            <a:ext cx="1684338" cy="1738313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36600" y="3686175"/>
            <a:ext cx="1684338" cy="1739900"/>
          </a:xfrm>
          <a:prstGeom prst="rect">
            <a:avLst/>
          </a:prstGeom>
          <a:solidFill>
            <a:srgbClr val="4B4B4A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478088" y="1771650"/>
            <a:ext cx="1685925" cy="1738313"/>
          </a:xfrm>
          <a:prstGeom prst="rect">
            <a:avLst/>
          </a:prstGeom>
          <a:solidFill>
            <a:srgbClr val="C20E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srgbClr val="C20E1A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221163" y="1771650"/>
            <a:ext cx="1684337" cy="1738313"/>
          </a:xfrm>
          <a:prstGeom prst="rect">
            <a:avLst/>
          </a:prstGeom>
          <a:solidFill>
            <a:srgbClr val="4B4B4A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5964238" y="1771650"/>
            <a:ext cx="1684337" cy="173831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478088" y="3686175"/>
            <a:ext cx="1685925" cy="1739900"/>
          </a:xfrm>
          <a:prstGeom prst="rect">
            <a:avLst/>
          </a:prstGeom>
          <a:solidFill>
            <a:srgbClr val="4B4B4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221163" y="3686175"/>
            <a:ext cx="1684337" cy="1739900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736600" y="2536825"/>
            <a:ext cx="16224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die Hochschule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 bwMode="auto">
          <a:xfrm>
            <a:off x="766763" y="4879975"/>
            <a:ext cx="1681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Wer sind Profs</a:t>
            </a: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457450" y="2001838"/>
            <a:ext cx="1624013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Chancen für WiWis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4221163" y="2001838"/>
            <a:ext cx="18351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</a:t>
            </a:r>
            <a:b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wissen muss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 bwMode="auto">
          <a:xfrm>
            <a:off x="5959475" y="1936750"/>
            <a:ext cx="16795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nicht wissen muss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2447925" y="3930650"/>
            <a:ext cx="16986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Voraussetzung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4210050" y="3930650"/>
            <a:ext cx="1695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Bewerbung und Zulassung</a:t>
            </a:r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4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36600" y="1771650"/>
            <a:ext cx="1684338" cy="1738313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36600" y="3686175"/>
            <a:ext cx="1684338" cy="1739900"/>
          </a:xfrm>
          <a:prstGeom prst="rect">
            <a:avLst/>
          </a:prstGeom>
          <a:solidFill>
            <a:srgbClr val="4B4B4A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478088" y="1771650"/>
            <a:ext cx="1685925" cy="1738313"/>
          </a:xfrm>
          <a:prstGeom prst="rect">
            <a:avLst/>
          </a:prstGeom>
          <a:solidFill>
            <a:srgbClr val="EAB8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221163" y="1771650"/>
            <a:ext cx="1684337" cy="1738313"/>
          </a:xfrm>
          <a:prstGeom prst="rect">
            <a:avLst/>
          </a:prstGeom>
          <a:solidFill>
            <a:srgbClr val="4B4B4A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964238" y="1771650"/>
            <a:ext cx="1684337" cy="173831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478088" y="3686175"/>
            <a:ext cx="1685925" cy="1739900"/>
          </a:xfrm>
          <a:prstGeom prst="rect">
            <a:avLst/>
          </a:prstGeom>
          <a:solidFill>
            <a:srgbClr val="4B4B4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221163" y="3686175"/>
            <a:ext cx="1684337" cy="1739900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736600" y="2536825"/>
            <a:ext cx="16224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die Hochschule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766763" y="4879975"/>
            <a:ext cx="1681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Wer sind Profs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 bwMode="auto">
          <a:xfrm>
            <a:off x="2457450" y="2001838"/>
            <a:ext cx="1624013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Über Chancen für Informatiker</a:t>
            </a:r>
            <a:endParaRPr lang="de-DE" altLang="de-DE" sz="1400">
              <a:solidFill>
                <a:srgbClr val="4B4B4A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4221163" y="2001838"/>
            <a:ext cx="18351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</a:t>
            </a:r>
            <a:b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wissen muss</a:t>
            </a: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5959475" y="1936750"/>
            <a:ext cx="16795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nicht wissen muss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Titel 1"/>
          <p:cNvSpPr txBox="1">
            <a:spLocks/>
          </p:cNvSpPr>
          <p:nvPr/>
        </p:nvSpPr>
        <p:spPr bwMode="auto">
          <a:xfrm>
            <a:off x="2447925" y="3930650"/>
            <a:ext cx="16986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Voraussetzung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Titel 1"/>
          <p:cNvSpPr txBox="1">
            <a:spLocks/>
          </p:cNvSpPr>
          <p:nvPr/>
        </p:nvSpPr>
        <p:spPr bwMode="auto">
          <a:xfrm>
            <a:off x="4210050" y="3930650"/>
            <a:ext cx="1695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Bewerbung und Zulassung</a:t>
            </a:r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206369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36600" y="1771650"/>
            <a:ext cx="1684338" cy="1738313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36600" y="3686175"/>
            <a:ext cx="1684338" cy="1739900"/>
          </a:xfrm>
          <a:prstGeom prst="rect">
            <a:avLst/>
          </a:prstGeom>
          <a:solidFill>
            <a:srgbClr val="4B4B4A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478088" y="1771650"/>
            <a:ext cx="1685925" cy="1738313"/>
          </a:xfrm>
          <a:prstGeom prst="rect">
            <a:avLst/>
          </a:prstGeom>
          <a:solidFill>
            <a:srgbClr val="2C43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221163" y="1771650"/>
            <a:ext cx="1684337" cy="1738313"/>
          </a:xfrm>
          <a:prstGeom prst="rect">
            <a:avLst/>
          </a:prstGeom>
          <a:solidFill>
            <a:srgbClr val="4B4B4A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964238" y="1771650"/>
            <a:ext cx="1684337" cy="173831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478088" y="3686175"/>
            <a:ext cx="1685925" cy="1739900"/>
          </a:xfrm>
          <a:prstGeom prst="rect">
            <a:avLst/>
          </a:prstGeom>
          <a:solidFill>
            <a:srgbClr val="4B4B4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221163" y="3686175"/>
            <a:ext cx="1684337" cy="1739900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736600" y="2536825"/>
            <a:ext cx="16224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die Hochschule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766763" y="4879975"/>
            <a:ext cx="1681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Wer sind Profs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 bwMode="auto">
          <a:xfrm>
            <a:off x="2457450" y="2001838"/>
            <a:ext cx="1624013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Chancen für Ingenieure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4221163" y="2001838"/>
            <a:ext cx="18351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</a:t>
            </a:r>
            <a:b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wissen muss</a:t>
            </a: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5959475" y="1936750"/>
            <a:ext cx="16795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nicht wissen muss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Titel 1"/>
          <p:cNvSpPr txBox="1">
            <a:spLocks/>
          </p:cNvSpPr>
          <p:nvPr/>
        </p:nvSpPr>
        <p:spPr bwMode="auto">
          <a:xfrm>
            <a:off x="2447925" y="3930650"/>
            <a:ext cx="16986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Voraussetzung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Titel 1"/>
          <p:cNvSpPr txBox="1">
            <a:spLocks/>
          </p:cNvSpPr>
          <p:nvPr/>
        </p:nvSpPr>
        <p:spPr bwMode="auto">
          <a:xfrm>
            <a:off x="4210050" y="3930650"/>
            <a:ext cx="1695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Bewerbung und Zulassung</a:t>
            </a:r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100250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36600" y="1771650"/>
            <a:ext cx="1684338" cy="1738313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36600" y="3686175"/>
            <a:ext cx="1684338" cy="1739900"/>
          </a:xfrm>
          <a:prstGeom prst="rect">
            <a:avLst/>
          </a:prstGeom>
          <a:solidFill>
            <a:srgbClr val="C20E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478088" y="1771650"/>
            <a:ext cx="1685925" cy="1738313"/>
          </a:xfrm>
          <a:prstGeom prst="rect">
            <a:avLst/>
          </a:prstGeom>
          <a:solidFill>
            <a:srgbClr val="2C43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221163" y="1771650"/>
            <a:ext cx="1684337" cy="1738313"/>
          </a:xfrm>
          <a:prstGeom prst="rect">
            <a:avLst/>
          </a:prstGeom>
          <a:solidFill>
            <a:srgbClr val="4B4B4A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964238" y="1771650"/>
            <a:ext cx="1684337" cy="1738313"/>
          </a:xfrm>
          <a:prstGeom prst="rect">
            <a:avLst/>
          </a:prstGeom>
          <a:solidFill>
            <a:srgbClr val="EAB8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478088" y="3686175"/>
            <a:ext cx="1685925" cy="1739900"/>
          </a:xfrm>
          <a:prstGeom prst="rect">
            <a:avLst/>
          </a:prstGeom>
          <a:solidFill>
            <a:srgbClr val="4B4B4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221163" y="3686175"/>
            <a:ext cx="1684337" cy="1739900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736600" y="2536825"/>
            <a:ext cx="16224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die Hochschule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766763" y="4879975"/>
            <a:ext cx="1681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Chancen für WiWis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 bwMode="auto">
          <a:xfrm>
            <a:off x="2457450" y="2001838"/>
            <a:ext cx="1624013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Chancen für Ingenieure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4221163" y="2001838"/>
            <a:ext cx="18351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</a:t>
            </a:r>
            <a:b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wissen muss</a:t>
            </a: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5959475" y="1936750"/>
            <a:ext cx="16795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Chancen für Informatiker</a:t>
            </a:r>
            <a:endParaRPr lang="de-DE" altLang="de-DE" sz="1400">
              <a:solidFill>
                <a:srgbClr val="4B4B4A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Titel 1"/>
          <p:cNvSpPr txBox="1">
            <a:spLocks/>
          </p:cNvSpPr>
          <p:nvPr/>
        </p:nvSpPr>
        <p:spPr bwMode="auto">
          <a:xfrm>
            <a:off x="2447925" y="3930650"/>
            <a:ext cx="16986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Lets get loud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Titel 1"/>
          <p:cNvSpPr txBox="1">
            <a:spLocks/>
          </p:cNvSpPr>
          <p:nvPr/>
        </p:nvSpPr>
        <p:spPr bwMode="auto">
          <a:xfrm>
            <a:off x="4210050" y="3930650"/>
            <a:ext cx="1695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Bewerbung und Zulassung</a:t>
            </a:r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328246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feld 29"/>
          <p:cNvSpPr txBox="1">
            <a:spLocks noChangeArrowheads="1"/>
          </p:cNvSpPr>
          <p:nvPr/>
        </p:nvSpPr>
        <p:spPr bwMode="auto">
          <a:xfrm>
            <a:off x="1312863" y="2174876"/>
            <a:ext cx="6513512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…</a:t>
            </a:r>
          </a:p>
        </p:txBody>
      </p:sp>
      <p:grpSp>
        <p:nvGrpSpPr>
          <p:cNvPr id="5" name="Gruppierung 7"/>
          <p:cNvGrpSpPr>
            <a:grpSpLocks/>
          </p:cNvGrpSpPr>
          <p:nvPr/>
        </p:nvGrpSpPr>
        <p:grpSpPr bwMode="auto">
          <a:xfrm>
            <a:off x="541338" y="2863851"/>
            <a:ext cx="8202612" cy="3213100"/>
            <a:chOff x="515913" y="1933877"/>
            <a:chExt cx="5720033" cy="3212788"/>
          </a:xfrm>
        </p:grpSpPr>
        <p:cxnSp>
          <p:nvCxnSpPr>
            <p:cNvPr id="6" name="Gerade Verbindung 5"/>
            <p:cNvCxnSpPr/>
            <p:nvPr/>
          </p:nvCxnSpPr>
          <p:spPr>
            <a:xfrm>
              <a:off x="515913" y="1933877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/>
            <p:cNvCxnSpPr/>
            <p:nvPr/>
          </p:nvCxnSpPr>
          <p:spPr>
            <a:xfrm>
              <a:off x="515913" y="2737074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14"/>
            <p:cNvCxnSpPr/>
            <p:nvPr/>
          </p:nvCxnSpPr>
          <p:spPr>
            <a:xfrm>
              <a:off x="515913" y="3540271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14"/>
            <p:cNvCxnSpPr/>
            <p:nvPr/>
          </p:nvCxnSpPr>
          <p:spPr>
            <a:xfrm>
              <a:off x="515913" y="4343468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14"/>
            <p:cNvCxnSpPr/>
            <p:nvPr/>
          </p:nvCxnSpPr>
          <p:spPr>
            <a:xfrm>
              <a:off x="515913" y="5146665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36"/>
          <p:cNvSpPr txBox="1">
            <a:spLocks noChangeArrowheads="1"/>
          </p:cNvSpPr>
          <p:nvPr/>
        </p:nvSpPr>
        <p:spPr bwMode="auto">
          <a:xfrm>
            <a:off x="1312863" y="2990851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12" name="Textfeld 37"/>
          <p:cNvSpPr txBox="1">
            <a:spLocks noChangeArrowheads="1"/>
          </p:cNvSpPr>
          <p:nvPr/>
        </p:nvSpPr>
        <p:spPr bwMode="auto">
          <a:xfrm>
            <a:off x="1312863" y="3797301"/>
            <a:ext cx="79914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13" name="Textfeld 38"/>
          <p:cNvSpPr txBox="1">
            <a:spLocks noChangeArrowheads="1"/>
          </p:cNvSpPr>
          <p:nvPr/>
        </p:nvSpPr>
        <p:spPr bwMode="auto">
          <a:xfrm>
            <a:off x="1312863" y="4597401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FFFFFF"/>
                </a:solidFill>
                <a:latin typeface="Arial" charset="0"/>
                <a:cs typeface="Arial" charset="0"/>
              </a:rPr>
              <a:t>Steigerung des Multi Channel Umsatzes </a:t>
            </a:r>
          </a:p>
        </p:txBody>
      </p:sp>
      <p:sp>
        <p:nvSpPr>
          <p:cNvPr id="14" name="Textfeld 39"/>
          <p:cNvSpPr txBox="1">
            <a:spLocks noChangeArrowheads="1"/>
          </p:cNvSpPr>
          <p:nvPr/>
        </p:nvSpPr>
        <p:spPr bwMode="auto">
          <a:xfrm>
            <a:off x="1312863" y="5400676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FFFFFF"/>
                </a:solidFill>
                <a:latin typeface="Arial" charset="0"/>
                <a:cs typeface="Arial" charset="0"/>
              </a:rPr>
              <a:t>Newsletter-Abonnenten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541338" y="2312988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6" name="Rechteck 15"/>
          <p:cNvSpPr/>
          <p:nvPr/>
        </p:nvSpPr>
        <p:spPr>
          <a:xfrm>
            <a:off x="541338" y="3081338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7" name="Rechteck 16"/>
          <p:cNvSpPr/>
          <p:nvPr/>
        </p:nvSpPr>
        <p:spPr>
          <a:xfrm>
            <a:off x="539750" y="3884613"/>
            <a:ext cx="417513" cy="407988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8" name="Rechteck 17"/>
          <p:cNvSpPr/>
          <p:nvPr/>
        </p:nvSpPr>
        <p:spPr>
          <a:xfrm>
            <a:off x="539750" y="4687888"/>
            <a:ext cx="417513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19" name="Rechteck 18"/>
          <p:cNvSpPr/>
          <p:nvPr/>
        </p:nvSpPr>
        <p:spPr>
          <a:xfrm>
            <a:off x="541338" y="5472113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4241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feld 29"/>
          <p:cNvSpPr txBox="1">
            <a:spLocks noChangeArrowheads="1"/>
          </p:cNvSpPr>
          <p:nvPr/>
        </p:nvSpPr>
        <p:spPr bwMode="auto">
          <a:xfrm>
            <a:off x="1312863" y="2174876"/>
            <a:ext cx="6513512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 dirty="0">
                <a:solidFill>
                  <a:srgbClr val="4B4B4A"/>
                </a:solidFill>
                <a:latin typeface="Arial" charset="0"/>
                <a:cs typeface="Arial" charset="0"/>
              </a:rPr>
              <a:t>Verwurzelung in den Unternehmen</a:t>
            </a:r>
          </a:p>
        </p:txBody>
      </p:sp>
      <p:grpSp>
        <p:nvGrpSpPr>
          <p:cNvPr id="5" name="Gruppierung 7"/>
          <p:cNvGrpSpPr>
            <a:grpSpLocks/>
          </p:cNvGrpSpPr>
          <p:nvPr/>
        </p:nvGrpSpPr>
        <p:grpSpPr bwMode="auto">
          <a:xfrm>
            <a:off x="541338" y="2863851"/>
            <a:ext cx="8202612" cy="3213100"/>
            <a:chOff x="515913" y="1933877"/>
            <a:chExt cx="5720033" cy="3212788"/>
          </a:xfrm>
        </p:grpSpPr>
        <p:cxnSp>
          <p:nvCxnSpPr>
            <p:cNvPr id="6" name="Gerade Verbindung 5"/>
            <p:cNvCxnSpPr/>
            <p:nvPr/>
          </p:nvCxnSpPr>
          <p:spPr>
            <a:xfrm>
              <a:off x="515913" y="1933877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/>
            <p:cNvCxnSpPr/>
            <p:nvPr/>
          </p:nvCxnSpPr>
          <p:spPr>
            <a:xfrm>
              <a:off x="515913" y="2737074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14"/>
            <p:cNvCxnSpPr/>
            <p:nvPr/>
          </p:nvCxnSpPr>
          <p:spPr>
            <a:xfrm>
              <a:off x="515913" y="3540271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14"/>
            <p:cNvCxnSpPr/>
            <p:nvPr/>
          </p:nvCxnSpPr>
          <p:spPr>
            <a:xfrm>
              <a:off x="515913" y="4343468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14"/>
            <p:cNvCxnSpPr/>
            <p:nvPr/>
          </p:nvCxnSpPr>
          <p:spPr>
            <a:xfrm>
              <a:off x="515913" y="5146665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36"/>
          <p:cNvSpPr txBox="1">
            <a:spLocks noChangeArrowheads="1"/>
          </p:cNvSpPr>
          <p:nvPr/>
        </p:nvSpPr>
        <p:spPr bwMode="auto">
          <a:xfrm>
            <a:off x="1312863" y="2990851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rgbClr val="4B4B4A"/>
                </a:solidFill>
                <a:latin typeface="Arial" charset="0"/>
                <a:cs typeface="Arial" charset="0"/>
              </a:rPr>
              <a:t>Internationalisierung mit Fokus auf Indien</a:t>
            </a:r>
          </a:p>
        </p:txBody>
      </p:sp>
      <p:sp>
        <p:nvSpPr>
          <p:cNvPr id="12" name="Textfeld 37"/>
          <p:cNvSpPr txBox="1">
            <a:spLocks noChangeArrowheads="1"/>
          </p:cNvSpPr>
          <p:nvPr/>
        </p:nvSpPr>
        <p:spPr bwMode="auto">
          <a:xfrm>
            <a:off x="1312863" y="3797301"/>
            <a:ext cx="79914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 dirty="0">
                <a:solidFill>
                  <a:srgbClr val="4B4B4A"/>
                </a:solidFill>
                <a:latin typeface="Arial" charset="0"/>
                <a:cs typeface="Arial" charset="0"/>
              </a:rPr>
              <a:t>Ressourceneffizienz mit den Schwerpunkten (Raum-) Klimatisierung und Wasser</a:t>
            </a:r>
          </a:p>
        </p:txBody>
      </p:sp>
      <p:sp>
        <p:nvSpPr>
          <p:cNvPr id="13" name="Textfeld 38"/>
          <p:cNvSpPr txBox="1">
            <a:spLocks noChangeArrowheads="1"/>
          </p:cNvSpPr>
          <p:nvPr/>
        </p:nvSpPr>
        <p:spPr bwMode="auto">
          <a:xfrm>
            <a:off x="1312863" y="4597401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FFFFFF"/>
                </a:solidFill>
                <a:latin typeface="Arial" charset="0"/>
                <a:cs typeface="Arial" charset="0"/>
              </a:rPr>
              <a:t>Steigerung des Multi Channel Umsatzes </a:t>
            </a:r>
          </a:p>
        </p:txBody>
      </p:sp>
      <p:sp>
        <p:nvSpPr>
          <p:cNvPr id="14" name="Textfeld 39"/>
          <p:cNvSpPr txBox="1">
            <a:spLocks noChangeArrowheads="1"/>
          </p:cNvSpPr>
          <p:nvPr/>
        </p:nvSpPr>
        <p:spPr bwMode="auto">
          <a:xfrm>
            <a:off x="1312863" y="5400676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FFFFFF"/>
                </a:solidFill>
                <a:latin typeface="Arial" charset="0"/>
                <a:cs typeface="Arial" charset="0"/>
              </a:rPr>
              <a:t>Newsletter-Abonnenten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541338" y="2312988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6" name="Rechteck 15"/>
          <p:cNvSpPr/>
          <p:nvPr/>
        </p:nvSpPr>
        <p:spPr>
          <a:xfrm>
            <a:off x="541338" y="3081338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7" name="Rechteck 16"/>
          <p:cNvSpPr/>
          <p:nvPr/>
        </p:nvSpPr>
        <p:spPr>
          <a:xfrm>
            <a:off x="539750" y="3884613"/>
            <a:ext cx="417513" cy="407988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8" name="Rechteck 17"/>
          <p:cNvSpPr/>
          <p:nvPr/>
        </p:nvSpPr>
        <p:spPr>
          <a:xfrm>
            <a:off x="539750" y="4687888"/>
            <a:ext cx="417513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19" name="Rechteck 18"/>
          <p:cNvSpPr/>
          <p:nvPr/>
        </p:nvSpPr>
        <p:spPr>
          <a:xfrm>
            <a:off x="541338" y="5472113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20" name="Textplatzhalter 1"/>
          <p:cNvSpPr txBox="1">
            <a:spLocks/>
          </p:cNvSpPr>
          <p:nvPr/>
        </p:nvSpPr>
        <p:spPr bwMode="auto">
          <a:xfrm>
            <a:off x="557213" y="1314450"/>
            <a:ext cx="4106862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altLang="de-DE" dirty="0" smtClean="0">
                <a:latin typeface="Arial" charset="0"/>
                <a:cs typeface="Arial" charset="0"/>
              </a:rPr>
              <a:t>Profil der Hochschule Hof </a:t>
            </a:r>
          </a:p>
          <a:p>
            <a:endParaRPr lang="de-DE" altLang="de-DE" dirty="0" smtClean="0">
              <a:latin typeface="Arial" charset="0"/>
              <a:cs typeface="Arial" charset="0"/>
            </a:endParaRPr>
          </a:p>
        </p:txBody>
      </p:sp>
      <p:sp>
        <p:nvSpPr>
          <p:cNvPr id="21" name="Rechteck 20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Richtlinien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Titelfolien</a:t>
            </a:r>
            <a:br>
              <a:rPr lang="de-DE" dirty="0"/>
            </a:br>
            <a:r>
              <a:rPr lang="de-DE" dirty="0" smtClean="0"/>
              <a:t>Arial</a:t>
            </a:r>
            <a:r>
              <a:rPr lang="de-DE" dirty="0"/>
              <a:t>, Größe </a:t>
            </a:r>
            <a:r>
              <a:rPr lang="de-DE" dirty="0" smtClean="0"/>
              <a:t>36</a:t>
            </a:r>
          </a:p>
          <a:p>
            <a:r>
              <a:rPr lang="de-DE" dirty="0" smtClean="0"/>
              <a:t>Überschriften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Arial</a:t>
            </a:r>
            <a:r>
              <a:rPr lang="de-DE" dirty="0"/>
              <a:t>, </a:t>
            </a:r>
            <a:r>
              <a:rPr lang="de-DE" dirty="0" smtClean="0"/>
              <a:t>min. </a:t>
            </a:r>
            <a:r>
              <a:rPr lang="de-DE" dirty="0"/>
              <a:t>Größe 20, </a:t>
            </a:r>
            <a:r>
              <a:rPr lang="de-DE" dirty="0" smtClean="0"/>
              <a:t>fett</a:t>
            </a:r>
          </a:p>
          <a:p>
            <a:r>
              <a:rPr lang="de-DE" dirty="0" smtClean="0"/>
              <a:t>Unterüberschriften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Arial</a:t>
            </a:r>
            <a:r>
              <a:rPr lang="de-DE" dirty="0"/>
              <a:t>, </a:t>
            </a:r>
            <a:r>
              <a:rPr lang="de-DE" dirty="0" smtClean="0"/>
              <a:t>min. </a:t>
            </a:r>
            <a:r>
              <a:rPr lang="de-DE" dirty="0"/>
              <a:t>Größe 16, </a:t>
            </a:r>
            <a:r>
              <a:rPr lang="de-DE" dirty="0" smtClean="0"/>
              <a:t>fett</a:t>
            </a:r>
          </a:p>
          <a:p>
            <a:r>
              <a:rPr lang="de-DE" dirty="0" smtClean="0"/>
              <a:t>Text Schrift</a:t>
            </a:r>
            <a:r>
              <a:rPr lang="de-DE" dirty="0"/>
              <a:t>: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Arial</a:t>
            </a:r>
            <a:r>
              <a:rPr lang="de-DE" dirty="0"/>
              <a:t>, </a:t>
            </a:r>
            <a:r>
              <a:rPr lang="de-DE" dirty="0" smtClean="0"/>
              <a:t>min. </a:t>
            </a:r>
            <a:r>
              <a:rPr lang="de-DE" dirty="0"/>
              <a:t>Größe </a:t>
            </a:r>
            <a:r>
              <a:rPr lang="de-DE" dirty="0" smtClean="0"/>
              <a:t>16</a:t>
            </a:r>
          </a:p>
          <a:p>
            <a:r>
              <a:rPr lang="de-DE" dirty="0" smtClean="0"/>
              <a:t>Highlights Schrift</a:t>
            </a:r>
            <a:r>
              <a:rPr lang="de-DE" dirty="0"/>
              <a:t>: fett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Aufzählung Listensymbol</a:t>
            </a:r>
            <a:r>
              <a:rPr lang="de-DE" dirty="0"/>
              <a:t>: </a:t>
            </a:r>
            <a:r>
              <a:rPr lang="de-DE" dirty="0" smtClean="0"/>
              <a:t>quadratisch</a:t>
            </a:r>
            <a:endParaRPr lang="de-DE" dirty="0"/>
          </a:p>
          <a:p>
            <a:r>
              <a:rPr lang="de-DE" dirty="0"/>
              <a:t>Farben </a:t>
            </a:r>
            <a:r>
              <a:rPr lang="de-DE" dirty="0" smtClean="0"/>
              <a:t>RGB</a:t>
            </a:r>
            <a:endParaRPr lang="de-DE" dirty="0"/>
          </a:p>
          <a:p>
            <a:pPr marL="263525" indent="-263525">
              <a:buNone/>
            </a:pPr>
            <a:r>
              <a:rPr lang="de-DE" dirty="0" smtClean="0"/>
              <a:t>	Grau</a:t>
            </a:r>
            <a:r>
              <a:rPr lang="de-DE" dirty="0"/>
              <a:t>: 75,75 </a:t>
            </a:r>
            <a:r>
              <a:rPr lang="de-DE" dirty="0" smtClean="0"/>
              <a:t>74</a:t>
            </a:r>
            <a:br>
              <a:rPr lang="de-DE" dirty="0" smtClean="0"/>
            </a:br>
            <a:r>
              <a:rPr lang="de-DE" dirty="0" smtClean="0">
                <a:solidFill>
                  <a:srgbClr val="C20E1A"/>
                </a:solidFill>
              </a:rPr>
              <a:t>Rot</a:t>
            </a:r>
            <a:r>
              <a:rPr lang="de-DE" dirty="0">
                <a:solidFill>
                  <a:srgbClr val="C20E1A"/>
                </a:solidFill>
              </a:rPr>
              <a:t>: 194, 14, </a:t>
            </a:r>
            <a:r>
              <a:rPr lang="de-DE" dirty="0" smtClean="0">
                <a:solidFill>
                  <a:srgbClr val="C20E1A"/>
                </a:solidFill>
              </a:rPr>
              <a:t>26</a:t>
            </a:r>
            <a:br>
              <a:rPr lang="de-DE" dirty="0" smtClean="0">
                <a:solidFill>
                  <a:srgbClr val="C20E1A"/>
                </a:solidFill>
              </a:rPr>
            </a:br>
            <a:r>
              <a:rPr lang="de-DE" dirty="0" smtClean="0">
                <a:solidFill>
                  <a:srgbClr val="EAB818"/>
                </a:solidFill>
              </a:rPr>
              <a:t>Gelb</a:t>
            </a:r>
            <a:r>
              <a:rPr lang="de-DE" dirty="0">
                <a:solidFill>
                  <a:srgbClr val="EAB818"/>
                </a:solidFill>
              </a:rPr>
              <a:t>: 234, 184, </a:t>
            </a:r>
            <a:r>
              <a:rPr lang="de-DE" dirty="0" smtClean="0">
                <a:solidFill>
                  <a:srgbClr val="EAB818"/>
                </a:solidFill>
              </a:rPr>
              <a:t>24</a:t>
            </a:r>
            <a:br>
              <a:rPr lang="de-DE" dirty="0" smtClean="0">
                <a:solidFill>
                  <a:srgbClr val="EAB818"/>
                </a:solidFill>
              </a:rPr>
            </a:br>
            <a:r>
              <a:rPr lang="de-DE" dirty="0" smtClean="0">
                <a:solidFill>
                  <a:srgbClr val="2C4390"/>
                </a:solidFill>
              </a:rPr>
              <a:t>Blau</a:t>
            </a:r>
            <a:r>
              <a:rPr lang="de-DE" dirty="0">
                <a:solidFill>
                  <a:srgbClr val="2C4390"/>
                </a:solidFill>
              </a:rPr>
              <a:t>: 44, 67, 144</a:t>
            </a:r>
          </a:p>
          <a:p>
            <a:r>
              <a:rPr lang="de-DE" dirty="0" smtClean="0"/>
              <a:t>Seitenzahl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Schrift: Arial, Größe </a:t>
            </a:r>
            <a:r>
              <a:rPr lang="de-DE" dirty="0" smtClean="0"/>
              <a:t>8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 +Richtlinien</a:t>
            </a:r>
          </a:p>
        </p:txBody>
      </p:sp>
    </p:spTree>
    <p:extLst>
      <p:ext uri="{BB962C8B-B14F-4D97-AF65-F5344CB8AC3E}">
        <p14:creationId xmlns:p14="http://schemas.microsoft.com/office/powerpoint/2010/main" val="332325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">
      <a:dk1>
        <a:srgbClr val="4B4B4B"/>
      </a:dk1>
      <a:lt1>
        <a:srgbClr val="FFFFFF"/>
      </a:lt1>
      <a:dk2>
        <a:srgbClr val="9A9A9A"/>
      </a:dk2>
      <a:lt2>
        <a:srgbClr val="FFFFFF"/>
      </a:lt2>
      <a:accent1>
        <a:srgbClr val="C2171C"/>
      </a:accent1>
      <a:accent2>
        <a:srgbClr val="EAB81A"/>
      </a:accent2>
      <a:accent3>
        <a:srgbClr val="2D4490"/>
      </a:accent3>
      <a:accent4>
        <a:srgbClr val="F08262"/>
      </a:accent4>
      <a:accent5>
        <a:srgbClr val="FED57B"/>
      </a:accent5>
      <a:accent6>
        <a:srgbClr val="7882BF"/>
      </a:accent6>
      <a:hlink>
        <a:srgbClr val="2D4490"/>
      </a:hlink>
      <a:folHlink>
        <a:srgbClr val="2D449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85C0A48112E8544906204D5DF29FCAD" ma:contentTypeVersion="0" ma:contentTypeDescription="Ein neues Dokument erstellen." ma:contentTypeScope="" ma:versionID="c56eab7fd92ba3260c664eaa456687d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2025A5-7A0A-421C-9188-0F3047647D2E}"/>
</file>

<file path=customXml/itemProps2.xml><?xml version="1.0" encoding="utf-8"?>
<ds:datastoreItem xmlns:ds="http://schemas.openxmlformats.org/officeDocument/2006/customXml" ds:itemID="{D7A6B252-634C-442B-82AF-F51EB2C16A39}"/>
</file>

<file path=customXml/itemProps3.xml><?xml version="1.0" encoding="utf-8"?>
<ds:datastoreItem xmlns:ds="http://schemas.openxmlformats.org/officeDocument/2006/customXml" ds:itemID="{665B75C8-218D-4DF9-BC39-BAE8469B397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338</Words>
  <Application>Microsoft Office PowerPoint</Application>
  <PresentationFormat>Bildschirmpräsentation (4:3)</PresentationFormat>
  <Paragraphs>184</Paragraphs>
  <Slides>21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3" baseType="lpstr">
      <vt:lpstr>Office-Design</vt:lpstr>
      <vt:lpstr>Microsoft Excel-Diagramm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Richtlinien</vt:lpstr>
      <vt:lpstr>Überschrift Thema</vt:lpstr>
      <vt:lpstr>Hochschule Hof University of Applied Sciences   </vt:lpstr>
      <vt:lpstr>Hochschule Hof University of Applied Sciences   </vt:lpstr>
      <vt:lpstr>Inhalte des Maschinenbaustudiums</vt:lpstr>
      <vt:lpstr>Inhalte des Maschinenbaustudiums</vt:lpstr>
      <vt:lpstr>Studentenzahlen</vt:lpstr>
      <vt:lpstr>Inhalte des Maschinenbaustudiums</vt:lpstr>
      <vt:lpstr>Hochschule Hof dual Kombinationsmöglichkeiten </vt:lpstr>
      <vt:lpstr>PowerPoint-Präsentation</vt:lpstr>
      <vt:lpstr>PowerPoint-Präsentation</vt:lpstr>
      <vt:lpstr>PowerPoint-Präsentation</vt:lpstr>
      <vt:lpstr>Vielen Dank!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Theresa Vogel</dc:creator>
  <cp:lastModifiedBy>Christian Röhrich</cp:lastModifiedBy>
  <cp:revision>39</cp:revision>
  <dcterms:created xsi:type="dcterms:W3CDTF">2015-09-14T17:34:29Z</dcterms:created>
  <dcterms:modified xsi:type="dcterms:W3CDTF">2015-12-17T18:17:55Z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0x010100A85C0A48112E8544906204D5DF29FCAD</vt:lpwstr>
  </property>
</Properties>
</file>